
<file path=[Content_Types].xml><?xml version="1.0" encoding="utf-8"?>
<Types xmlns="http://schemas.openxmlformats.org/package/2006/content-types">
  <Default Extension="xml" ContentType="application/xml"/>
  <Default Extension="wmv" ContentType="video/unknown"/>
  <Default Extension="jpe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52" r:id="rId2"/>
    <p:sldId id="353" r:id="rId3"/>
    <p:sldId id="354" r:id="rId4"/>
    <p:sldId id="355" r:id="rId5"/>
    <p:sldId id="356" r:id="rId6"/>
    <p:sldId id="330" r:id="rId7"/>
    <p:sldId id="290" r:id="rId8"/>
    <p:sldId id="302" r:id="rId9"/>
    <p:sldId id="303" r:id="rId10"/>
    <p:sldId id="296" r:id="rId11"/>
    <p:sldId id="347" r:id="rId12"/>
    <p:sldId id="306" r:id="rId13"/>
    <p:sldId id="297" r:id="rId14"/>
    <p:sldId id="304" r:id="rId15"/>
    <p:sldId id="305" r:id="rId16"/>
    <p:sldId id="295" r:id="rId17"/>
    <p:sldId id="294" r:id="rId18"/>
    <p:sldId id="307" r:id="rId19"/>
    <p:sldId id="291" r:id="rId20"/>
    <p:sldId id="292" r:id="rId21"/>
    <p:sldId id="293" r:id="rId22"/>
    <p:sldId id="299" r:id="rId23"/>
    <p:sldId id="300" r:id="rId24"/>
    <p:sldId id="298" r:id="rId25"/>
    <p:sldId id="301" r:id="rId26"/>
    <p:sldId id="257" r:id="rId27"/>
    <p:sldId id="258" r:id="rId28"/>
    <p:sldId id="334" r:id="rId29"/>
    <p:sldId id="335" r:id="rId30"/>
    <p:sldId id="336" r:id="rId31"/>
    <p:sldId id="338" r:id="rId32"/>
    <p:sldId id="263" r:id="rId33"/>
    <p:sldId id="264" r:id="rId34"/>
    <p:sldId id="265" r:id="rId35"/>
    <p:sldId id="276" r:id="rId36"/>
    <p:sldId id="348" r:id="rId37"/>
    <p:sldId id="349" r:id="rId38"/>
    <p:sldId id="350" r:id="rId39"/>
    <p:sldId id="351" r:id="rId40"/>
    <p:sldId id="309" r:id="rId41"/>
    <p:sldId id="310" r:id="rId42"/>
    <p:sldId id="312" r:id="rId43"/>
    <p:sldId id="313" r:id="rId44"/>
    <p:sldId id="267" r:id="rId45"/>
    <p:sldId id="269" r:id="rId46"/>
    <p:sldId id="270" r:id="rId47"/>
    <p:sldId id="271" r:id="rId48"/>
    <p:sldId id="272" r:id="rId49"/>
    <p:sldId id="273" r:id="rId50"/>
    <p:sldId id="274" r:id="rId51"/>
    <p:sldId id="275" r:id="rId52"/>
    <p:sldId id="314" r:id="rId53"/>
    <p:sldId id="332" r:id="rId54"/>
    <p:sldId id="339" r:id="rId55"/>
    <p:sldId id="340" r:id="rId56"/>
    <p:sldId id="341" r:id="rId57"/>
    <p:sldId id="344" r:id="rId58"/>
    <p:sldId id="345" r:id="rId59"/>
    <p:sldId id="357" r:id="rId60"/>
    <p:sldId id="308" r:id="rId6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44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</p:spPr>
        <p:txBody>
          <a:bodyPr>
            <a:noAutofit/>
          </a:bodyPr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600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50D65-C64D-44FB-9152-4CC2DE0C9198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685800"/>
            <a:ext cx="7239000" cy="38862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35EB0-D091-417E-ACD5-D65E1C7D8524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2000" y="685801"/>
            <a:ext cx="1828800" cy="541019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90800" y="685801"/>
            <a:ext cx="5715000" cy="4876800"/>
          </a:xfrm>
        </p:spPr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CA09F9-C7D6-4C52-A7E8-5101239A0BA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FE64A4-35FB-42B6-9183-2C0CE0E36649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77240" y="0"/>
            <a:ext cx="7543800" cy="304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400"/>
          </a:xfrm>
        </p:spPr>
        <p:txBody>
          <a:bodyPr anchor="b" anchorCtr="0"/>
          <a:lstStyle>
            <a:lvl1pPr algn="l">
              <a:defRPr sz="54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</p:spPr>
        <p:txBody>
          <a:bodyPr anchor="t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683B9-6ECA-47FA-93CF-B124A0FAC208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09601"/>
            <a:ext cx="3657600" cy="376732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F66B-9476-4BB3-85E9-E01854F07F90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89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152" y="609600"/>
            <a:ext cx="3657600" cy="6397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1329264"/>
            <a:ext cx="3657600" cy="3048000"/>
          </a:xfrm>
        </p:spPr>
        <p:txBody>
          <a:bodyPr anchor="t" anchorCtr="0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23FBD-8F7D-4F85-8085-67BFDB05CB71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7589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645152" y="1249362"/>
            <a:ext cx="36576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D789A-1220-4441-8676-44A034051BFD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8A266-E364-4B5E-98DD-432668182E1E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0866" y="457200"/>
            <a:ext cx="4594934" cy="4114799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1" y="457200"/>
            <a:ext cx="2673657" cy="4114800"/>
          </a:xfrm>
        </p:spPr>
        <p:txBody>
          <a:bodyPr>
            <a:normAutofit/>
          </a:bodyPr>
          <a:lstStyle>
            <a:lvl1pPr marL="0" indent="0">
              <a:buNone/>
              <a:defRPr sz="21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F2040-9975-4642-A906-1DF87F8BE202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1677194" y="2514600"/>
            <a:ext cx="3810000" cy="1588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8" cy="1600200"/>
          </a:xfrm>
        </p:spPr>
        <p:txBody>
          <a:bodyPr anchor="b">
            <a:normAutofit/>
          </a:bodyPr>
          <a:lstStyle>
            <a:lvl1pPr algn="l">
              <a:defRPr sz="5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77240" y="457200"/>
            <a:ext cx="7543800" cy="2895600"/>
          </a:xfrm>
          <a:ln w="6350">
            <a:solidFill>
              <a:schemeClr val="tx2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0392" y="3505200"/>
            <a:ext cx="7391400" cy="804862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52B4A-BA08-4841-AB08-A0D822ABC34D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BEB0A-9E3D-4B14-9782-E2AE3DA60D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2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8400" y="620877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fld id="{75D48070-6A81-47D0-9810-1540B9FEFF61}" type="datetime1">
              <a:rPr lang="en-US" smtClean="0"/>
              <a:pPr/>
              <a:t>12/30/20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1999" y="6208776"/>
            <a:ext cx="487386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tx2">
                    <a:lumMod val="90000"/>
                    <a:lumOff val="1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5687568"/>
            <a:ext cx="762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BFEBEB0A-9E3D-4B14-9782-E2AE3DA60D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77240" y="0"/>
            <a:ext cx="7543800" cy="381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77240" y="6172200"/>
            <a:ext cx="7543800" cy="274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5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94360" indent="-27432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686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64592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1901952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8pPr>
      <a:lvl9pPr marL="246888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ted.com/talks/siegfried_woldhek_shows_how_he_found_the_true_face_of_leonardo" TargetMode="External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hyperlink" Target="http://library.marist.edu/archives/LTP/Objects/objects360/1713.1.htm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practicaltechnologyforarchives.org/issue5_singh/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rive.google.com/file/d/0B8oACivTfl7vaUM3aUlYMWt1dzA/view?usp=sharing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8.png"/><Relationship Id="rId1" Type="http://schemas.microsoft.com/office/2007/relationships/media" Target="../media/media2.wmv"/><Relationship Id="rId2" Type="http://schemas.openxmlformats.org/officeDocument/2006/relationships/video" Target="../media/media2.wmv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QMLbTEQJCaI" TargetMode="External"/><Relationship Id="rId3" Type="http://schemas.openxmlformats.org/officeDocument/2006/relationships/image" Target="../media/image4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855960"/>
            <a:ext cx="7543800" cy="2361446"/>
          </a:xfrm>
        </p:spPr>
        <p:txBody>
          <a:bodyPr/>
          <a:lstStyle/>
          <a:p>
            <a:r>
              <a:rPr lang="en-US" dirty="0" smtClean="0"/>
              <a:t>Image and Video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Digital Humanities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352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637" y="533400"/>
            <a:ext cx="6781800" cy="499160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T. E. Lawrence and Lowell Thomas, 1919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68" y="1130531"/>
            <a:ext cx="5769032" cy="4855020"/>
          </a:xfrm>
        </p:spPr>
      </p:pic>
    </p:spTree>
    <p:extLst>
      <p:ext uri="{BB962C8B-B14F-4D97-AF65-F5344CB8AC3E}">
        <p14:creationId xmlns:p14="http://schemas.microsoft.com/office/powerpoint/2010/main" val="2917100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48343"/>
            <a:ext cx="7543800" cy="52251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Lowell Thomas launches his radio news program, September 29, 1930 </a:t>
            </a:r>
            <a:endParaRPr lang="en-US" sz="2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1801" y="979717"/>
            <a:ext cx="4029630" cy="5077005"/>
          </a:xfrm>
        </p:spPr>
      </p:pic>
    </p:spTree>
    <p:extLst>
      <p:ext uri="{BB962C8B-B14F-4D97-AF65-F5344CB8AC3E}">
        <p14:creationId xmlns:p14="http://schemas.microsoft.com/office/powerpoint/2010/main" val="2243551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6877" y="488272"/>
            <a:ext cx="6781800" cy="526002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Fox </a:t>
            </a:r>
            <a:r>
              <a:rPr lang="en-US" sz="2400" dirty="0" err="1" smtClean="0"/>
              <a:t>Movietone</a:t>
            </a:r>
            <a:r>
              <a:rPr lang="en-US" sz="2400" dirty="0" smtClean="0"/>
              <a:t> News with Lowell Thomas, 1930s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486" y="1325563"/>
            <a:ext cx="6290827" cy="4657725"/>
          </a:xfrm>
        </p:spPr>
      </p:pic>
    </p:spTree>
    <p:extLst>
      <p:ext uri="{BB962C8B-B14F-4D97-AF65-F5344CB8AC3E}">
        <p14:creationId xmlns:p14="http://schemas.microsoft.com/office/powerpoint/2010/main" val="949312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636" y="462049"/>
            <a:ext cx="6781800" cy="527858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Thomas in Tibet, 1949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900" y="1099357"/>
            <a:ext cx="4776125" cy="4972629"/>
          </a:xfrm>
        </p:spPr>
      </p:pic>
    </p:spTree>
    <p:extLst>
      <p:ext uri="{BB962C8B-B14F-4D97-AF65-F5344CB8AC3E}">
        <p14:creationId xmlns:p14="http://schemas.microsoft.com/office/powerpoint/2010/main" val="166516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77049"/>
            <a:ext cx="6781800" cy="488271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“This is Cinerama” program, 1952</a:t>
            </a:r>
            <a:endParaRPr lang="en-US" sz="2400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721" y="1065320"/>
            <a:ext cx="3598358" cy="4953740"/>
          </a:xfrm>
        </p:spPr>
      </p:pic>
    </p:spTree>
    <p:extLst>
      <p:ext uri="{BB962C8B-B14F-4D97-AF65-F5344CB8AC3E}">
        <p14:creationId xmlns:p14="http://schemas.microsoft.com/office/powerpoint/2010/main" val="3324074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3202" y="630314"/>
            <a:ext cx="6781800" cy="355107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Cinerama postcard, 1952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90" y="1323356"/>
            <a:ext cx="7234830" cy="4653804"/>
          </a:xfrm>
        </p:spPr>
      </p:pic>
    </p:spTree>
    <p:extLst>
      <p:ext uri="{BB962C8B-B14F-4D97-AF65-F5344CB8AC3E}">
        <p14:creationId xmlns:p14="http://schemas.microsoft.com/office/powerpoint/2010/main" val="1097391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636" y="468086"/>
            <a:ext cx="6781800" cy="849085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Thomas on location in Antarctic for </a:t>
            </a:r>
            <a:br>
              <a:rPr lang="en-US" sz="2400" dirty="0" smtClean="0"/>
            </a:br>
            <a:r>
              <a:rPr lang="en-US" sz="2400" i="1" dirty="0" smtClean="0"/>
              <a:t>High Adventure</a:t>
            </a:r>
            <a:r>
              <a:rPr lang="en-US" sz="2400" dirty="0" smtClean="0"/>
              <a:t>, 1957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804" y="1338943"/>
            <a:ext cx="5895116" cy="4718504"/>
          </a:xfrm>
        </p:spPr>
      </p:pic>
    </p:spTree>
    <p:extLst>
      <p:ext uri="{BB962C8B-B14F-4D97-AF65-F5344CB8AC3E}">
        <p14:creationId xmlns:p14="http://schemas.microsoft.com/office/powerpoint/2010/main" val="1062150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1011" y="432262"/>
            <a:ext cx="6781800" cy="78139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2400" dirty="0" smtClean="0"/>
              <a:t>Thomas on location in India for </a:t>
            </a:r>
            <a:r>
              <a:rPr lang="en-US" sz="2400" i="1" dirty="0" smtClean="0"/>
              <a:t>High Adventure</a:t>
            </a:r>
            <a:r>
              <a:rPr lang="en-US" sz="2400" dirty="0" smtClean="0"/>
              <a:t> </a:t>
            </a:r>
            <a:br>
              <a:rPr lang="en-US" sz="2400" dirty="0" smtClean="0"/>
            </a:br>
            <a:r>
              <a:rPr lang="en-US" sz="2400" dirty="0" smtClean="0"/>
              <a:t>television episode, 1958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10" y="1253274"/>
            <a:ext cx="2322723" cy="4798276"/>
          </a:xfrm>
        </p:spPr>
      </p:pic>
    </p:spTree>
    <p:extLst>
      <p:ext uri="{BB962C8B-B14F-4D97-AF65-F5344CB8AC3E}">
        <p14:creationId xmlns:p14="http://schemas.microsoft.com/office/powerpoint/2010/main" val="14230419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535" y="543758"/>
            <a:ext cx="7033334" cy="432786"/>
          </a:xfrm>
        </p:spPr>
        <p:txBody>
          <a:bodyPr>
            <a:noAutofit/>
          </a:bodyPr>
          <a:lstStyle/>
          <a:p>
            <a:r>
              <a:rPr lang="en-US" sz="2200" dirty="0" smtClean="0"/>
              <a:t>Cover of paperback edition of </a:t>
            </a:r>
            <a:r>
              <a:rPr lang="en-US" sz="2200" i="1" dirty="0" smtClean="0"/>
              <a:t>So Long Until Tomorrow</a:t>
            </a:r>
            <a:r>
              <a:rPr lang="en-US" sz="2200" dirty="0" smtClean="0"/>
              <a:t>, 1976</a:t>
            </a:r>
            <a:endParaRPr lang="en-US" sz="2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7985" y="1100831"/>
            <a:ext cx="3010879" cy="4920557"/>
          </a:xfrm>
        </p:spPr>
      </p:pic>
    </p:spTree>
    <p:extLst>
      <p:ext uri="{BB962C8B-B14F-4D97-AF65-F5344CB8AC3E}">
        <p14:creationId xmlns:p14="http://schemas.microsoft.com/office/powerpoint/2010/main" val="42266032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7636" y="532014"/>
            <a:ext cx="6781800" cy="648393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Provenance of the Lowell Thomas Papers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666514"/>
            <a:ext cx="7543800" cy="4247635"/>
          </a:xfrm>
        </p:spPr>
      </p:pic>
    </p:spTree>
    <p:extLst>
      <p:ext uri="{BB962C8B-B14F-4D97-AF65-F5344CB8AC3E}">
        <p14:creationId xmlns:p14="http://schemas.microsoft.com/office/powerpoint/2010/main" val="2504839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Image and video analysis is the </a:t>
            </a:r>
            <a:r>
              <a:rPr lang="en-US" dirty="0"/>
              <a:t>extraction of meaningful information from </a:t>
            </a:r>
            <a:r>
              <a:rPr lang="en-US" dirty="0" smtClean="0"/>
              <a:t>images and video.  </a:t>
            </a:r>
          </a:p>
          <a:p>
            <a:r>
              <a:rPr lang="en-US" dirty="0" smtClean="0"/>
              <a:t>We typically think of this as mainly a digital process.  Digital </a:t>
            </a:r>
            <a:r>
              <a:rPr lang="en-US" dirty="0"/>
              <a:t>image processing </a:t>
            </a:r>
            <a:r>
              <a:rPr lang="en-US" dirty="0" smtClean="0"/>
              <a:t>techniques are certainly used, but there is an important analog component to the field as well. </a:t>
            </a:r>
          </a:p>
          <a:p>
            <a:r>
              <a:rPr lang="en-US" dirty="0" smtClean="0"/>
              <a:t>Image </a:t>
            </a:r>
            <a:r>
              <a:rPr lang="en-US" dirty="0"/>
              <a:t>analysis tasks can be as simple as reading bar coded tags or as sophisticated as identifying a person from their face</a:t>
            </a:r>
            <a:r>
              <a:rPr lang="en-US" dirty="0" smtClean="0"/>
              <a:t>.</a:t>
            </a:r>
          </a:p>
          <a:p>
            <a:r>
              <a:rPr lang="en-US" dirty="0" smtClean="0"/>
              <a:t>We also need to consider the original image.  Was it born digital or analog?</a:t>
            </a:r>
          </a:p>
        </p:txBody>
      </p:sp>
    </p:spTree>
    <p:extLst>
      <p:ext uri="{BB962C8B-B14F-4D97-AF65-F5344CB8AC3E}">
        <p14:creationId xmlns:p14="http://schemas.microsoft.com/office/powerpoint/2010/main" val="3166410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746" y="446314"/>
            <a:ext cx="7466120" cy="522515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Lowell with his wife Fran Thomas at home in Pawling, 1962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164" y="1035858"/>
            <a:ext cx="6413564" cy="4965931"/>
          </a:xfrm>
        </p:spPr>
      </p:pic>
    </p:spTree>
    <p:extLst>
      <p:ext uri="{BB962C8B-B14F-4D97-AF65-F5344CB8AC3E}">
        <p14:creationId xmlns:p14="http://schemas.microsoft.com/office/powerpoint/2010/main" val="28769105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760" y="457200"/>
            <a:ext cx="6781800" cy="468086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Thomas at Marist Commencement, 1981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301" y="1071270"/>
            <a:ext cx="4646353" cy="4901648"/>
          </a:xfrm>
        </p:spPr>
      </p:pic>
    </p:spTree>
    <p:extLst>
      <p:ext uri="{BB962C8B-B14F-4D97-AF65-F5344CB8AC3E}">
        <p14:creationId xmlns:p14="http://schemas.microsoft.com/office/powerpoint/2010/main" val="29535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0343" y="548641"/>
            <a:ext cx="6898970" cy="431074"/>
          </a:xfrm>
        </p:spPr>
        <p:txBody>
          <a:bodyPr>
            <a:noAutofit/>
          </a:bodyPr>
          <a:lstStyle/>
          <a:p>
            <a:pPr algn="ctr"/>
            <a:r>
              <a:rPr lang="en-US" sz="2400" dirty="0" smtClean="0"/>
              <a:t>Marist Archives &amp; Special Collections stacks, 2000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305" y="1056435"/>
            <a:ext cx="3263977" cy="4918321"/>
          </a:xfrm>
        </p:spPr>
      </p:pic>
    </p:spTree>
    <p:extLst>
      <p:ext uri="{BB962C8B-B14F-4D97-AF65-F5344CB8AC3E}">
        <p14:creationId xmlns:p14="http://schemas.microsoft.com/office/powerpoint/2010/main" val="4239372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7513" y="415636"/>
            <a:ext cx="6781800" cy="565265"/>
          </a:xfrm>
        </p:spPr>
        <p:txBody>
          <a:bodyPr>
            <a:normAutofit/>
          </a:bodyPr>
          <a:lstStyle/>
          <a:p>
            <a:pPr algn="ctr"/>
            <a:r>
              <a:rPr lang="en-US" sz="2400" dirty="0"/>
              <a:t>Marist Archives &amp; Special Collections stacks, 2000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66" y="1147156"/>
            <a:ext cx="7340948" cy="4871720"/>
          </a:xfrm>
        </p:spPr>
      </p:pic>
    </p:spTree>
    <p:extLst>
      <p:ext uri="{BB962C8B-B14F-4D97-AF65-F5344CB8AC3E}">
        <p14:creationId xmlns:p14="http://schemas.microsoft.com/office/powerpoint/2010/main" val="3874447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134" y="482138"/>
            <a:ext cx="6781800" cy="475805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Lowell Thomas, Jr. with daughter Anne </a:t>
            </a:r>
            <a:r>
              <a:rPr lang="en-US" sz="2400" dirty="0" err="1" smtClean="0"/>
              <a:t>Donaghy</a:t>
            </a:r>
            <a:r>
              <a:rPr lang="en-US" sz="2400" dirty="0" smtClean="0"/>
              <a:t>, 2006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45" y="1010907"/>
            <a:ext cx="3310840" cy="4991343"/>
          </a:xfrm>
        </p:spPr>
      </p:pic>
    </p:spTree>
    <p:extLst>
      <p:ext uri="{BB962C8B-B14F-4D97-AF65-F5344CB8AC3E}">
        <p14:creationId xmlns:p14="http://schemas.microsoft.com/office/powerpoint/2010/main" val="2981881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389" y="548640"/>
            <a:ext cx="6781800" cy="463731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Marist stacks after renovations, 2013</a:t>
            </a:r>
            <a:endParaRPr lang="en-US" sz="24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53" y="1423413"/>
            <a:ext cx="7815943" cy="4400869"/>
          </a:xfrm>
        </p:spPr>
      </p:pic>
    </p:spTree>
    <p:extLst>
      <p:ext uri="{BB962C8B-B14F-4D97-AF65-F5344CB8AC3E}">
        <p14:creationId xmlns:p14="http://schemas.microsoft.com/office/powerpoint/2010/main" val="3682897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900" y="409579"/>
            <a:ext cx="67818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NHPRC Grant Project 2011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9824" y="2112615"/>
            <a:ext cx="7543800" cy="3886200"/>
          </a:xfrm>
        </p:spPr>
        <p:txBody>
          <a:bodyPr/>
          <a:lstStyle/>
          <a:p>
            <a:r>
              <a:rPr lang="en-US" dirty="0" smtClean="0"/>
              <a:t>Lowell Thomas Digitization Project funded by National Historical Publications and Records Commission (NHPRC).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6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1900" y="409579"/>
            <a:ext cx="67818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Two major goals: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9824" y="2112615"/>
            <a:ext cx="7543800" cy="388620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Digitization of 39,000 graphic materials.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Make them accessible online.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58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964"/>
            <a:ext cx="6781800" cy="135713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Boxbuilder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http://library.marist.edu/boxbuilder</a:t>
            </a:r>
          </a:p>
        </p:txBody>
      </p:sp>
      <p:pic>
        <p:nvPicPr>
          <p:cNvPr id="5" name="Content Placeholder 6" descr="Screen Shot 2016-10-26 at 9.03.01 PM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004" r="-61004"/>
          <a:stretch>
            <a:fillRect/>
          </a:stretch>
        </p:blipFill>
        <p:spPr>
          <a:xfrm>
            <a:off x="0" y="1878824"/>
            <a:ext cx="9303070" cy="4105287"/>
          </a:xfrm>
        </p:spPr>
      </p:pic>
    </p:spTree>
    <p:extLst>
      <p:ext uri="{BB962C8B-B14F-4D97-AF65-F5344CB8AC3E}">
        <p14:creationId xmlns:p14="http://schemas.microsoft.com/office/powerpoint/2010/main" val="157462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606" y="335665"/>
            <a:ext cx="6781800" cy="952018"/>
          </a:xfrm>
        </p:spPr>
        <p:txBody>
          <a:bodyPr/>
          <a:lstStyle/>
          <a:p>
            <a:r>
              <a:rPr lang="en-US" dirty="0"/>
              <a:t>EAD web pages</a:t>
            </a:r>
          </a:p>
        </p:txBody>
      </p:sp>
      <p:pic>
        <p:nvPicPr>
          <p:cNvPr id="4" name="Content Placeholder 3" descr="Screen Shot 2016-10-26 at 9.07.30 PM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384" r="-18384"/>
          <a:stretch>
            <a:fillRect/>
          </a:stretch>
        </p:blipFill>
        <p:spPr>
          <a:xfrm>
            <a:off x="79370" y="1333983"/>
            <a:ext cx="9006755" cy="4708002"/>
          </a:xfrm>
        </p:spPr>
      </p:pic>
    </p:spTree>
    <p:extLst>
      <p:ext uri="{BB962C8B-B14F-4D97-AF65-F5344CB8AC3E}">
        <p14:creationId xmlns:p14="http://schemas.microsoft.com/office/powerpoint/2010/main" val="184795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Understanding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Today, we </a:t>
            </a:r>
            <a:r>
              <a:rPr lang="en-US" dirty="0"/>
              <a:t>will look at three examples </a:t>
            </a:r>
            <a:r>
              <a:rPr lang="en-US" dirty="0" smtClean="0"/>
              <a:t>to get a better understanding of image analysis. </a:t>
            </a:r>
          </a:p>
          <a:p>
            <a:pPr lvl="1"/>
            <a:r>
              <a:rPr lang="en-US" dirty="0" smtClean="0"/>
              <a:t>Image analysis techniques – Leonardo da Vinci</a:t>
            </a:r>
          </a:p>
          <a:p>
            <a:pPr lvl="1"/>
            <a:r>
              <a:rPr lang="en-US" dirty="0" smtClean="0"/>
              <a:t>Case study – the Lowell Thomas Papers</a:t>
            </a:r>
          </a:p>
          <a:p>
            <a:pPr lvl="1"/>
            <a:r>
              <a:rPr lang="en-US" dirty="0" smtClean="0"/>
              <a:t>Practical applications – Image Processing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1544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81965"/>
            <a:ext cx="6781800" cy="821803"/>
          </a:xfrm>
        </p:spPr>
        <p:txBody>
          <a:bodyPr>
            <a:normAutofit fontScale="90000"/>
          </a:bodyPr>
          <a:lstStyle/>
          <a:p>
            <a:r>
              <a:rPr lang="en-US" dirty="0"/>
              <a:t>EAD web pages</a:t>
            </a:r>
          </a:p>
        </p:txBody>
      </p:sp>
      <p:pic>
        <p:nvPicPr>
          <p:cNvPr id="4" name="Content Placeholder 4" descr="Screen Shot 2016-10-26 at 9.09.56 PM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1" r="-411"/>
          <a:stretch>
            <a:fillRect/>
          </a:stretch>
        </p:blipFill>
        <p:spPr>
          <a:xfrm>
            <a:off x="762000" y="1203768"/>
            <a:ext cx="7425112" cy="4903503"/>
          </a:xfrm>
        </p:spPr>
      </p:pic>
    </p:spTree>
    <p:extLst>
      <p:ext uri="{BB962C8B-B14F-4D97-AF65-F5344CB8AC3E}">
        <p14:creationId xmlns:p14="http://schemas.microsoft.com/office/powerpoint/2010/main" val="3822071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627" y="2345389"/>
            <a:ext cx="7790759" cy="172340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Next Challenge: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How to make EAD web pages discoverable 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8865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68453"/>
            <a:ext cx="6525580" cy="1030050"/>
          </a:xfrm>
        </p:spPr>
        <p:txBody>
          <a:bodyPr>
            <a:normAutofit/>
          </a:bodyPr>
          <a:lstStyle/>
          <a:p>
            <a:r>
              <a:rPr lang="en-US" dirty="0" smtClean="0"/>
              <a:t>Fox Hunt</a:t>
            </a:r>
            <a:endParaRPr lang="en-US" sz="2800" dirty="0"/>
          </a:p>
        </p:txBody>
      </p:sp>
      <p:pic>
        <p:nvPicPr>
          <p:cNvPr id="5" name="Content Placeholder 4" descr="Screen Shot 2016-10-26 at 9.23.39 PM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766" r="-14766"/>
          <a:stretch>
            <a:fillRect/>
          </a:stretch>
        </p:blipFill>
        <p:spPr>
          <a:xfrm>
            <a:off x="-233256" y="1295796"/>
            <a:ext cx="8941520" cy="4846277"/>
          </a:xfrm>
        </p:spPr>
      </p:pic>
    </p:spTree>
    <p:extLst>
      <p:ext uri="{BB962C8B-B14F-4D97-AF65-F5344CB8AC3E}">
        <p14:creationId xmlns:p14="http://schemas.microsoft.com/office/powerpoint/2010/main" val="3357927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6-10-26 at 9.29.18 PM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218" r="-16218"/>
          <a:stretch>
            <a:fillRect/>
          </a:stretch>
        </p:blipFill>
        <p:spPr>
          <a:xfrm>
            <a:off x="-391325" y="440570"/>
            <a:ext cx="9716751" cy="5675585"/>
          </a:xfrm>
        </p:spPr>
      </p:pic>
    </p:spTree>
    <p:extLst>
      <p:ext uri="{BB962C8B-B14F-4D97-AF65-F5344CB8AC3E}">
        <p14:creationId xmlns:p14="http://schemas.microsoft.com/office/powerpoint/2010/main" val="147195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Screen Shot 2016-10-26 at 10.33.47 PM.png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571" r="-41571"/>
          <a:stretch>
            <a:fillRect/>
          </a:stretch>
        </p:blipFill>
        <p:spPr>
          <a:xfrm>
            <a:off x="-803275" y="465138"/>
            <a:ext cx="10128250" cy="5599112"/>
          </a:xfrm>
        </p:spPr>
      </p:pic>
    </p:spTree>
    <p:extLst>
      <p:ext uri="{BB962C8B-B14F-4D97-AF65-F5344CB8AC3E}">
        <p14:creationId xmlns:p14="http://schemas.microsoft.com/office/powerpoint/2010/main" val="1471957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94" y="413951"/>
            <a:ext cx="5647708" cy="5640860"/>
          </a:xfrm>
        </p:spPr>
      </p:pic>
    </p:spTree>
    <p:extLst>
      <p:ext uri="{BB962C8B-B14F-4D97-AF65-F5344CB8AC3E}">
        <p14:creationId xmlns:p14="http://schemas.microsoft.com/office/powerpoint/2010/main" val="5041091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37457"/>
            <a:ext cx="7543800" cy="696686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Exploro</a:t>
            </a:r>
            <a:r>
              <a:rPr lang="en-US" sz="3600" dirty="0"/>
              <a:t> </a:t>
            </a:r>
            <a:r>
              <a:rPr lang="en-US" sz="3600" dirty="0" smtClean="0"/>
              <a:t>– Finding Digital Surrogates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770" y="1435971"/>
            <a:ext cx="8385513" cy="4224600"/>
          </a:xfrm>
        </p:spPr>
      </p:pic>
    </p:spTree>
    <p:extLst>
      <p:ext uri="{BB962C8B-B14F-4D97-AF65-F5344CB8AC3E}">
        <p14:creationId xmlns:p14="http://schemas.microsoft.com/office/powerpoint/2010/main" val="120132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37457"/>
            <a:ext cx="7543800" cy="696686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Exploro</a:t>
            </a:r>
            <a:r>
              <a:rPr lang="en-US" sz="3600" dirty="0"/>
              <a:t> </a:t>
            </a:r>
            <a:r>
              <a:rPr lang="en-US" sz="3600" dirty="0" smtClean="0"/>
              <a:t>– Finding Digital Surrogates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211" y="1478017"/>
            <a:ext cx="8415819" cy="4073698"/>
          </a:xfrm>
        </p:spPr>
      </p:pic>
    </p:spTree>
    <p:extLst>
      <p:ext uri="{BB962C8B-B14F-4D97-AF65-F5344CB8AC3E}">
        <p14:creationId xmlns:p14="http://schemas.microsoft.com/office/powerpoint/2010/main" val="13998991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37457"/>
            <a:ext cx="7543800" cy="696686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Exploro</a:t>
            </a:r>
            <a:r>
              <a:rPr lang="en-US" sz="3600" dirty="0"/>
              <a:t> </a:t>
            </a:r>
            <a:r>
              <a:rPr lang="en-US" sz="3600" dirty="0" smtClean="0"/>
              <a:t>– Finding Digital Surrogates</a:t>
            </a:r>
            <a:endParaRPr lang="en-US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" y="1197433"/>
            <a:ext cx="8522284" cy="4103914"/>
          </a:xfrm>
        </p:spPr>
      </p:pic>
    </p:spTree>
    <p:extLst>
      <p:ext uri="{BB962C8B-B14F-4D97-AF65-F5344CB8AC3E}">
        <p14:creationId xmlns:p14="http://schemas.microsoft.com/office/powerpoint/2010/main" val="31097602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37457"/>
            <a:ext cx="7543800" cy="696686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Exploro</a:t>
            </a:r>
            <a:r>
              <a:rPr lang="en-US" sz="3600" dirty="0"/>
              <a:t> </a:t>
            </a:r>
            <a:r>
              <a:rPr lang="en-US" sz="3600" dirty="0" smtClean="0"/>
              <a:t>– Finding Digital Surrogates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99" y="1257368"/>
            <a:ext cx="8565547" cy="4152828"/>
          </a:xfrm>
        </p:spPr>
      </p:pic>
    </p:spTree>
    <p:extLst>
      <p:ext uri="{BB962C8B-B14F-4D97-AF65-F5344CB8AC3E}">
        <p14:creationId xmlns:p14="http://schemas.microsoft.com/office/powerpoint/2010/main" val="1330988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Image Analysis Techniques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The Search for the True Face of Leonardo</a:t>
            </a:r>
            <a:r>
              <a:rPr lang="en-US" dirty="0" smtClean="0"/>
              <a:t> by Siegfried </a:t>
            </a:r>
            <a:r>
              <a:rPr lang="en-US" dirty="0" err="1" smtClean="0"/>
              <a:t>Woldhek</a:t>
            </a:r>
            <a:endParaRPr lang="en-US" i="1" dirty="0" smtClean="0"/>
          </a:p>
          <a:p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www.ted.com/talks/siegfried_woldhek_shows_how_he_found_the_true_face_of_leonardo</a:t>
            </a:r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  <a:p>
            <a:endParaRPr lang="en-US" sz="1400" dirty="0" smtClean="0"/>
          </a:p>
          <a:p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28" y="1946996"/>
            <a:ext cx="5895943" cy="331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560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1232" y="563525"/>
            <a:ext cx="7068879" cy="195639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Social media: An effective platform for engagement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01477" y="2838893"/>
            <a:ext cx="64007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Facebook: 1,432 likes</a:t>
            </a:r>
          </a:p>
          <a:p>
            <a:r>
              <a:rPr lang="en-US" sz="3200" dirty="0" smtClean="0"/>
              <a:t>Twitter: 865 followers</a:t>
            </a:r>
          </a:p>
          <a:p>
            <a:r>
              <a:rPr lang="en-US" sz="3200" dirty="0" smtClean="0"/>
              <a:t>Pinterest: 83 followers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2016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monish.singh1\Pictures\fb3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33" y="1063255"/>
            <a:ext cx="7000010" cy="415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34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monish.singh1\Pictures\fb2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627" y="1306587"/>
            <a:ext cx="7526372" cy="3882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55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monish.singh1\Pictures\fbexample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27" y="584923"/>
            <a:ext cx="4211415" cy="5380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814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8627" y="1670734"/>
            <a:ext cx="7790759" cy="29544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1. Digitized over 2,500 textual     materials.</a:t>
            </a:r>
            <a:br>
              <a:rPr lang="en-US" dirty="0" smtClean="0"/>
            </a:br>
            <a:r>
              <a:rPr lang="en-US" dirty="0" smtClean="0"/>
              <a:t>2. Digitized over 100 objects.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3807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040" y="673815"/>
            <a:ext cx="7790759" cy="1347628"/>
          </a:xfrm>
        </p:spPr>
        <p:txBody>
          <a:bodyPr>
            <a:normAutofit/>
          </a:bodyPr>
          <a:lstStyle/>
          <a:p>
            <a:r>
              <a:rPr lang="en-US" dirty="0" smtClean="0"/>
              <a:t>Challenges of 3D modeling</a:t>
            </a:r>
            <a:br>
              <a:rPr lang="en-US" dirty="0" smtClean="0"/>
            </a:b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5141" y="2332433"/>
            <a:ext cx="58599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Lack of standard workflows and tools.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Complex operation that requires diverse set of hardware and software technologies.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Training staff or outsourcing adds a significant overhead.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Steep learning curve.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738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040" y="673815"/>
            <a:ext cx="7790759" cy="1347628"/>
          </a:xfrm>
        </p:spPr>
        <p:txBody>
          <a:bodyPr>
            <a:normAutofit/>
          </a:bodyPr>
          <a:lstStyle/>
          <a:p>
            <a:r>
              <a:rPr lang="en-US" dirty="0" err="1" smtClean="0"/>
              <a:t>jQuery</a:t>
            </a:r>
            <a:r>
              <a:rPr lang="en-US" dirty="0" smtClean="0"/>
              <a:t> Reel</a:t>
            </a: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345141" y="2332433"/>
            <a:ext cx="585991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Open source three-sixty player free to use under MIT License. </a:t>
            </a: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de-DE" dirty="0"/>
              <a:t>http://</a:t>
            </a:r>
            <a:r>
              <a:rPr lang="de-DE" dirty="0" err="1"/>
              <a:t>jquery.vostrel.cz</a:t>
            </a:r>
            <a:r>
              <a:rPr lang="de-DE" dirty="0"/>
              <a:t>/</a:t>
            </a:r>
            <a:r>
              <a:rPr lang="de-DE" dirty="0" err="1"/>
              <a:t>reel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2459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5141" y="2332433"/>
            <a:ext cx="5859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3" name="Picture 2" descr="Screen Shot 2016-10-26 at 11.12.5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896" y="596066"/>
            <a:ext cx="7104122" cy="53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61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5141" y="2332433"/>
            <a:ext cx="5859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5" name="Picture 4" descr="Screen Shot 2016-10-26 at 11.13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46" y="609024"/>
            <a:ext cx="7628844" cy="4911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0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5141" y="2332433"/>
            <a:ext cx="5859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 descr="Screen Shot 2016-10-26 at 11.13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33" y="735625"/>
            <a:ext cx="758955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0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Case Study – The Lowell Thomas Papers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4312" y="599528"/>
            <a:ext cx="4798601" cy="3858172"/>
          </a:xfrm>
        </p:spPr>
      </p:pic>
    </p:spTree>
    <p:extLst>
      <p:ext uri="{BB962C8B-B14F-4D97-AF65-F5344CB8AC3E}">
        <p14:creationId xmlns:p14="http://schemas.microsoft.com/office/powerpoint/2010/main" val="1451885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45141" y="2332433"/>
            <a:ext cx="5859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endParaRPr lang="en-US" dirty="0"/>
          </a:p>
          <a:p>
            <a:endParaRPr lang="en-US" dirty="0"/>
          </a:p>
        </p:txBody>
      </p:sp>
      <p:pic>
        <p:nvPicPr>
          <p:cNvPr id="2" name="Picture 1" descr="Screen Shot 2016-10-26 at 11.13.3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408" y="421459"/>
            <a:ext cx="6129867" cy="5710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0482" y="6227020"/>
            <a:ext cx="754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http://library.marist.edu/archives/LTP/Objects/objects360/1713.1.htm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108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370" y="1349829"/>
            <a:ext cx="7790759" cy="3505200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Singh, Monish.  “</a:t>
            </a:r>
            <a:r>
              <a:rPr lang="en-US" sz="2400" dirty="0"/>
              <a:t>Creating Three-Sixty Objects For Marist Archives Using Open Source JQuery </a:t>
            </a:r>
            <a:r>
              <a:rPr lang="en-US" sz="2400" dirty="0" smtClean="0"/>
              <a:t>Reel.”  </a:t>
            </a:r>
            <a:r>
              <a:rPr lang="en-US" sz="2400" i="1" dirty="0" smtClean="0"/>
              <a:t>Practical Technology for Archives. 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>
                <a:hlinkClick r:id="rId2"/>
              </a:rPr>
              <a:t>https</a:t>
            </a:r>
            <a:r>
              <a:rPr lang="en-US" sz="2400" dirty="0">
                <a:hlinkClick r:id="rId2"/>
              </a:rPr>
              <a:t>://practicaltechnologyforarchives.org/issue5_singh</a:t>
            </a:r>
            <a:r>
              <a:rPr lang="en-US" sz="2400" dirty="0" smtClean="0">
                <a:hlinkClick r:id="rId2"/>
              </a:rPr>
              <a:t>/</a:t>
            </a:r>
            <a:br>
              <a:rPr lang="en-US" sz="2400" dirty="0" smtClean="0">
                <a:hlinkClick r:id="rId2"/>
              </a:rPr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Monish is the Digital Services Librarian for the Marist College Library.  </a:t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monish.singh@marist.edu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28064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798" y="531890"/>
            <a:ext cx="7790759" cy="1158687"/>
          </a:xfrm>
        </p:spPr>
        <p:txBody>
          <a:bodyPr>
            <a:normAutofit/>
          </a:bodyPr>
          <a:lstStyle/>
          <a:p>
            <a:r>
              <a:rPr lang="en-US" dirty="0" smtClean="0"/>
              <a:t>Augmented Reality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46298" y="2169042"/>
            <a:ext cx="731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Augmented reality platform to better engage users and create an immersive, multi-sensory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HP Reveal - https</a:t>
            </a:r>
            <a:r>
              <a:rPr lang="en-US" sz="2400" dirty="0"/>
              <a:t>://www.hpreveal.com/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hlinkClick r:id="rId2"/>
              </a:rPr>
              <a:t>HP Reveal demo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3287512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43207"/>
            <a:ext cx="6781800" cy="1011725"/>
          </a:xfrm>
        </p:spPr>
        <p:txBody>
          <a:bodyPr/>
          <a:lstStyle/>
          <a:p>
            <a:r>
              <a:rPr lang="en-US" dirty="0" smtClean="0"/>
              <a:t>Future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554932"/>
            <a:ext cx="7543800" cy="3886200"/>
          </a:xfrm>
        </p:spPr>
        <p:txBody>
          <a:bodyPr/>
          <a:lstStyle/>
          <a:p>
            <a:r>
              <a:rPr lang="en-US" dirty="0" smtClean="0"/>
              <a:t>The multi-media nature of the collection poses long-term preservation challenges.</a:t>
            </a:r>
          </a:p>
          <a:p>
            <a:r>
              <a:rPr lang="en-US" dirty="0" smtClean="0"/>
              <a:t>Migrating to a new discovery system to provide better access to audio and video formats.</a:t>
            </a:r>
          </a:p>
        </p:txBody>
      </p:sp>
    </p:spTree>
    <p:extLst>
      <p:ext uri="{BB962C8B-B14F-4D97-AF65-F5344CB8AC3E}">
        <p14:creationId xmlns:p14="http://schemas.microsoft.com/office/powerpoint/2010/main" val="3368596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584" y="413240"/>
            <a:ext cx="6781800" cy="677008"/>
          </a:xfrm>
        </p:spPr>
        <p:txBody>
          <a:bodyPr>
            <a:noAutofit/>
          </a:bodyPr>
          <a:lstStyle/>
          <a:p>
            <a:r>
              <a:rPr lang="en-US" sz="4000" dirty="0" smtClean="0"/>
              <a:t>Lowell Thomas Film Project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83" y="1090248"/>
            <a:ext cx="6623539" cy="49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5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8378" y="405544"/>
            <a:ext cx="6781800" cy="703385"/>
          </a:xfrm>
        </p:spPr>
        <p:txBody>
          <a:bodyPr>
            <a:normAutofit fontScale="90000"/>
          </a:bodyPr>
          <a:lstStyle/>
          <a:p>
            <a:r>
              <a:rPr lang="en-US" sz="4400" dirty="0"/>
              <a:t>Lowell Thomas Film Project</a:t>
            </a:r>
          </a:p>
        </p:txBody>
      </p:sp>
      <p:pic>
        <p:nvPicPr>
          <p:cNvPr id="4" name="Picture 2" descr="20140821_025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77" y="1170475"/>
            <a:ext cx="6469675" cy="485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239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4445"/>
            <a:ext cx="6781800" cy="703385"/>
          </a:xfrm>
        </p:spPr>
        <p:txBody>
          <a:bodyPr>
            <a:normAutofit/>
          </a:bodyPr>
          <a:lstStyle/>
          <a:p>
            <a:r>
              <a:rPr lang="en-US" sz="4000" dirty="0"/>
              <a:t>Lowell Thomas Film Project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107829"/>
            <a:ext cx="6614746" cy="4926061"/>
          </a:xfrm>
        </p:spPr>
      </p:pic>
    </p:spTree>
    <p:extLst>
      <p:ext uri="{BB962C8B-B14F-4D97-AF65-F5344CB8AC3E}">
        <p14:creationId xmlns:p14="http://schemas.microsoft.com/office/powerpoint/2010/main" val="1168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4445"/>
            <a:ext cx="6781800" cy="703385"/>
          </a:xfrm>
        </p:spPr>
        <p:txBody>
          <a:bodyPr>
            <a:normAutofit/>
          </a:bodyPr>
          <a:lstStyle/>
          <a:p>
            <a:r>
              <a:rPr lang="en-US" sz="4000" dirty="0"/>
              <a:t>Lowell Thomas Film Project</a:t>
            </a:r>
          </a:p>
        </p:txBody>
      </p:sp>
      <p:pic>
        <p:nvPicPr>
          <p:cNvPr id="4" name="tibet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479" y="1178168"/>
            <a:ext cx="8750300" cy="4922043"/>
          </a:xfrm>
        </p:spPr>
      </p:pic>
    </p:spTree>
    <p:extLst>
      <p:ext uri="{BB962C8B-B14F-4D97-AF65-F5344CB8AC3E}">
        <p14:creationId xmlns:p14="http://schemas.microsoft.com/office/powerpoint/2010/main" val="423180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404445"/>
            <a:ext cx="6781800" cy="703385"/>
          </a:xfrm>
        </p:spPr>
        <p:txBody>
          <a:bodyPr>
            <a:normAutofit/>
          </a:bodyPr>
          <a:lstStyle/>
          <a:p>
            <a:r>
              <a:rPr lang="en-US" sz="4000" dirty="0"/>
              <a:t>Lowell Thomas Film Project</a:t>
            </a:r>
          </a:p>
        </p:txBody>
      </p:sp>
      <p:pic>
        <p:nvPicPr>
          <p:cNvPr id="4" name="tibet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478" y="1186958"/>
            <a:ext cx="8753232" cy="4923693"/>
          </a:xfrm>
        </p:spPr>
      </p:pic>
    </p:spTree>
    <p:extLst>
      <p:ext uri="{BB962C8B-B14F-4D97-AF65-F5344CB8AC3E}">
        <p14:creationId xmlns:p14="http://schemas.microsoft.com/office/powerpoint/2010/main" val="394806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What is Image Processing? </a:t>
            </a:r>
            <a:r>
              <a:rPr lang="en-US" dirty="0" smtClean="0"/>
              <a:t>Vision Campus</a:t>
            </a:r>
            <a:endParaRPr lang="en-US" i="1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www.youtube.com/watch?v=QMLbTEQJCaI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20" y="1681115"/>
            <a:ext cx="6088959" cy="3425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183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1053" y="0"/>
            <a:ext cx="75438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Lowell Thomas Papers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380247"/>
            <a:ext cx="7543800" cy="4997512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sz="1500" dirty="0" smtClean="0"/>
          </a:p>
          <a:p>
            <a:r>
              <a:rPr lang="en-US" dirty="0" smtClean="0"/>
              <a:t>Who was Lowell Thomas?</a:t>
            </a:r>
          </a:p>
          <a:p>
            <a:pPr lvl="1"/>
            <a:r>
              <a:rPr lang="en-US" dirty="0" smtClean="0"/>
              <a:t>Overview of Thomas</a:t>
            </a:r>
          </a:p>
          <a:p>
            <a:pPr lvl="1"/>
            <a:r>
              <a:rPr lang="en-US" dirty="0" smtClean="0"/>
              <a:t>Overview of his papers</a:t>
            </a:r>
          </a:p>
          <a:p>
            <a:endParaRPr lang="en-US" dirty="0" smtClean="0"/>
          </a:p>
          <a:p>
            <a:r>
              <a:rPr lang="en-US" dirty="0" smtClean="0"/>
              <a:t>Improving access to the collections through:</a:t>
            </a:r>
          </a:p>
          <a:p>
            <a:pPr lvl="1"/>
            <a:r>
              <a:rPr lang="en-US" dirty="0" smtClean="0"/>
              <a:t>Digital surrogates</a:t>
            </a:r>
          </a:p>
          <a:p>
            <a:pPr lvl="1"/>
            <a:r>
              <a:rPr lang="en-US" dirty="0" smtClean="0"/>
              <a:t>3D imaging</a:t>
            </a:r>
          </a:p>
          <a:p>
            <a:pPr lvl="1"/>
            <a:r>
              <a:rPr lang="en-US" dirty="0" smtClean="0"/>
              <a:t>Augmented reality</a:t>
            </a:r>
          </a:p>
          <a:p>
            <a:pPr lvl="1"/>
            <a:r>
              <a:rPr lang="en-US" dirty="0" smtClean="0"/>
              <a:t>In-class instruction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430" y="3960301"/>
            <a:ext cx="4672504" cy="263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16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6124" y="465748"/>
            <a:ext cx="62587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latin typeface="+mj-lt"/>
              </a:rPr>
              <a:t>Have a good weekend!</a:t>
            </a:r>
            <a:endParaRPr lang="en-US" sz="4800" dirty="0"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445" y="1578123"/>
            <a:ext cx="6434113" cy="44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6017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545" y="525025"/>
            <a:ext cx="7541535" cy="462856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Who was Lowell Thomas</a:t>
            </a:r>
            <a:r>
              <a:rPr lang="en-US" sz="2400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881552"/>
            <a:ext cx="7543800" cy="657295"/>
          </a:xfrm>
        </p:spPr>
        <p:txBody>
          <a:bodyPr>
            <a:normAutofit lnSpcReduction="10000"/>
          </a:bodyPr>
          <a:lstStyle/>
          <a:p>
            <a:r>
              <a:rPr lang="en-US" sz="2000" dirty="0" smtClean="0"/>
              <a:t>Lowell Jackson Thomas (1892-1981) became a household name as a newsman, writer, lecturer, explorer, and entrepreneur.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64" y="2136611"/>
            <a:ext cx="2438496" cy="33853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156064" y="5561027"/>
            <a:ext cx="24384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Thomas and T.E. Lawrence, 1918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6046127" y="5468693"/>
            <a:ext cx="32931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Thomas photographing the Dalai Lama </a:t>
            </a:r>
          </a:p>
          <a:p>
            <a:pPr algn="ctr"/>
            <a:r>
              <a:rPr lang="en-US" sz="1200" dirty="0" smtClean="0"/>
              <a:t>in Lhasa, 1949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8487" y="2294791"/>
            <a:ext cx="3619005" cy="289309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3139669" y="5228610"/>
            <a:ext cx="2788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/>
              <a:t>Thomas broadcasting the news, </a:t>
            </a:r>
          </a:p>
          <a:p>
            <a:pPr algn="ctr"/>
            <a:r>
              <a:rPr lang="en-US" sz="1200" dirty="0" smtClean="0"/>
              <a:t>circa 1960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379" y="2136611"/>
            <a:ext cx="2529864" cy="31390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86220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506027"/>
            <a:ext cx="6781800" cy="532660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Thomas capturing film footage for Alaska travelogue, 1915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6559" y="1118586"/>
            <a:ext cx="2974681" cy="4963127"/>
          </a:xfrm>
        </p:spPr>
      </p:pic>
    </p:spTree>
    <p:extLst>
      <p:ext uri="{BB962C8B-B14F-4D97-AF65-F5344CB8AC3E}">
        <p14:creationId xmlns:p14="http://schemas.microsoft.com/office/powerpoint/2010/main" val="3717660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2180" y="470515"/>
            <a:ext cx="6781800" cy="523783"/>
          </a:xfrm>
        </p:spPr>
        <p:txBody>
          <a:bodyPr>
            <a:normAutofit/>
          </a:bodyPr>
          <a:lstStyle/>
          <a:p>
            <a:pPr algn="ctr"/>
            <a:r>
              <a:rPr lang="en-US" sz="2400" dirty="0" smtClean="0"/>
              <a:t>Lowell Thomas Travelogue poster, 1920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224" y="1127464"/>
            <a:ext cx="4971711" cy="4971711"/>
          </a:xfrm>
        </p:spPr>
      </p:pic>
    </p:spTree>
    <p:extLst>
      <p:ext uri="{BB962C8B-B14F-4D97-AF65-F5344CB8AC3E}">
        <p14:creationId xmlns:p14="http://schemas.microsoft.com/office/powerpoint/2010/main" val="3509250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Newsprint">
  <a:themeElements>
    <a:clrScheme name="NewsPrint">
      <a:dk1>
        <a:sysClr val="windowText" lastClr="000000"/>
      </a:dk1>
      <a:lt1>
        <a:sysClr val="window" lastClr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NewsPrint">
      <a:majorFont>
        <a:latin typeface="Impact"/>
        <a:ea typeface=""/>
        <a:cs typeface=""/>
        <a:font script="Jpan" typeface="HGP創英角ｺﾞｼｯｸUB"/>
        <a:font script="Hang" typeface="HY견고딕"/>
        <a:font script="Hans" typeface="微软雅黑"/>
        <a:font script="Hant" typeface="微軟正黑體"/>
        <a:font script="Arab" typeface="Tahoma"/>
        <a:font script="Hebr" typeface="To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NewsPrint">
      <a:fillStyleLst>
        <a:solidFill>
          <a:schemeClr val="phClr"/>
        </a:solidFill>
        <a:gradFill rotWithShape="1">
          <a:gsLst>
            <a:gs pos="0">
              <a:schemeClr val="phClr">
                <a:tint val="37000"/>
                <a:hueMod val="100000"/>
                <a:satMod val="200000"/>
                <a:lumMod val="88000"/>
              </a:schemeClr>
            </a:gs>
            <a:gs pos="100000">
              <a:schemeClr val="phClr">
                <a:tint val="53000"/>
                <a:shade val="100000"/>
                <a:hueMod val="100000"/>
                <a:satMod val="350000"/>
                <a:lumMod val="7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83000"/>
                <a:shade val="100000"/>
                <a:alpha val="100000"/>
                <a:hueMod val="100000"/>
                <a:satMod val="220000"/>
                <a:lumMod val="90000"/>
              </a:schemeClr>
            </a:gs>
            <a:gs pos="76000">
              <a:schemeClr val="phClr">
                <a:shade val="100000"/>
              </a:schemeClr>
            </a:gs>
            <a:gs pos="100000">
              <a:schemeClr val="phClr">
                <a:shade val="93000"/>
                <a:alpha val="100000"/>
                <a:satMod val="100000"/>
                <a:lumMod val="93000"/>
              </a:schemeClr>
            </a:gs>
          </a:gsLst>
          <a:path path="circle">
            <a:fillToRect l="15000" t="15000" r="100000" b="100000"/>
          </a:path>
        </a:gradFill>
      </a:fillStyleLst>
      <a:lnStyleLst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12700" dir="528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2700">
            <a:bevelT w="31750" h="127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3000"/>
              </a:schemeClr>
            </a:gs>
            <a:gs pos="100000">
              <a:schemeClr val="phClr">
                <a:shade val="55000"/>
              </a:schemeClr>
            </a:gs>
          </a:gsLst>
          <a:lin ang="5400000" scaled="1"/>
        </a:gradFill>
        <a:blipFill rotWithShape="1">
          <a:blip xmlns:r="http://schemas.openxmlformats.org/officeDocument/2006/relationships" r:embed="rId1">
            <a:duotone>
              <a:schemeClr val="phClr">
                <a:shade val="20000"/>
                <a:satMod val="350000"/>
                <a:lumMod val="125000"/>
              </a:schemeClr>
              <a:schemeClr val="phClr">
                <a:tint val="90000"/>
                <a:satMod val="25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1378</TotalTime>
  <Words>687</Words>
  <Application>Microsoft Macintosh PowerPoint</Application>
  <PresentationFormat>On-screen Show (4:3)</PresentationFormat>
  <Paragraphs>117</Paragraphs>
  <Slides>60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Newsprint</vt:lpstr>
      <vt:lpstr>Image and Video Analysis</vt:lpstr>
      <vt:lpstr>Definition</vt:lpstr>
      <vt:lpstr>Understanding Images</vt:lpstr>
      <vt:lpstr>Image Analysis Techniques</vt:lpstr>
      <vt:lpstr>Case Study – The Lowell Thomas Papers </vt:lpstr>
      <vt:lpstr>The Lowell Thomas Papers</vt:lpstr>
      <vt:lpstr>Who was Lowell Thomas?</vt:lpstr>
      <vt:lpstr>Thomas capturing film footage for Alaska travelogue, 1915</vt:lpstr>
      <vt:lpstr>Lowell Thomas Travelogue poster, 1920</vt:lpstr>
      <vt:lpstr>T. E. Lawrence and Lowell Thomas, 1919</vt:lpstr>
      <vt:lpstr>Lowell Thomas launches his radio news program, September 29, 1930 </vt:lpstr>
      <vt:lpstr>Fox Movietone News with Lowell Thomas, 1930s</vt:lpstr>
      <vt:lpstr>Thomas in Tibet, 1949</vt:lpstr>
      <vt:lpstr>“This is Cinerama” program, 1952</vt:lpstr>
      <vt:lpstr>Cinerama postcard, 1952</vt:lpstr>
      <vt:lpstr>Thomas on location in Antarctic for  High Adventure, 1957</vt:lpstr>
      <vt:lpstr>Thomas on location in India for High Adventure  television episode, 1958</vt:lpstr>
      <vt:lpstr>Cover of paperback edition of So Long Until Tomorrow, 1976</vt:lpstr>
      <vt:lpstr>Provenance of the Lowell Thomas Papers</vt:lpstr>
      <vt:lpstr>Lowell with his wife Fran Thomas at home in Pawling, 1962</vt:lpstr>
      <vt:lpstr>Thomas at Marist Commencement, 1981</vt:lpstr>
      <vt:lpstr>Marist Archives &amp; Special Collections stacks, 2000</vt:lpstr>
      <vt:lpstr>Marist Archives &amp; Special Collections stacks, 2000</vt:lpstr>
      <vt:lpstr>Lowell Thomas, Jr. with daughter Anne Donaghy, 2006</vt:lpstr>
      <vt:lpstr>Marist stacks after renovations, 2013</vt:lpstr>
      <vt:lpstr>NHPRC Grant Project 2011</vt:lpstr>
      <vt:lpstr>Two major goals:</vt:lpstr>
      <vt:lpstr>Boxbuilder http://library.marist.edu/boxbuilder</vt:lpstr>
      <vt:lpstr>EAD web pages</vt:lpstr>
      <vt:lpstr>EAD web pages</vt:lpstr>
      <vt:lpstr>Next Challenge:  How to make EAD web pages discoverable ?</vt:lpstr>
      <vt:lpstr>Fox Hunt</vt:lpstr>
      <vt:lpstr>PowerPoint Presentation</vt:lpstr>
      <vt:lpstr>PowerPoint Presentation</vt:lpstr>
      <vt:lpstr>PowerPoint Presentation</vt:lpstr>
      <vt:lpstr>Exploro – Finding Digital Surrogates</vt:lpstr>
      <vt:lpstr>Exploro – Finding Digital Surrogates</vt:lpstr>
      <vt:lpstr>Exploro – Finding Digital Surrogates</vt:lpstr>
      <vt:lpstr>Exploro – Finding Digital Surrogates</vt:lpstr>
      <vt:lpstr>Social media: An effective platform for engagement </vt:lpstr>
      <vt:lpstr>PowerPoint Presentation</vt:lpstr>
      <vt:lpstr>PowerPoint Presentation</vt:lpstr>
      <vt:lpstr>PowerPoint Presentation</vt:lpstr>
      <vt:lpstr>1. Digitized over 2,500 textual     materials. 2. Digitized over 100 objects.</vt:lpstr>
      <vt:lpstr>Challenges of 3D modeling </vt:lpstr>
      <vt:lpstr>jQuery Reel</vt:lpstr>
      <vt:lpstr>PowerPoint Presentation</vt:lpstr>
      <vt:lpstr>PowerPoint Presentation</vt:lpstr>
      <vt:lpstr>PowerPoint Presentation</vt:lpstr>
      <vt:lpstr>PowerPoint Presentation</vt:lpstr>
      <vt:lpstr>Singh, Monish.  “Creating Three-Sixty Objects For Marist Archives Using Open Source JQuery Reel.”  Practical Technology for Archives.    https://practicaltechnologyforarchives.org/issue5_singh/  Monish is the Digital Services Librarian for the Marist College Library.    monish.singh@marist.edu</vt:lpstr>
      <vt:lpstr>Augmented Reality</vt:lpstr>
      <vt:lpstr>Future Challenges</vt:lpstr>
      <vt:lpstr>Lowell Thomas Film Project</vt:lpstr>
      <vt:lpstr>Lowell Thomas Film Project</vt:lpstr>
      <vt:lpstr>Lowell Thomas Film Project</vt:lpstr>
      <vt:lpstr>Lowell Thomas Film Project</vt:lpstr>
      <vt:lpstr>Lowell Thomas Film Project</vt:lpstr>
      <vt:lpstr>Practical Applications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Monish Singh</dc:creator>
  <cp:lastModifiedBy>Ross</cp:lastModifiedBy>
  <cp:revision>111</cp:revision>
  <dcterms:created xsi:type="dcterms:W3CDTF">2016-10-27T00:37:24Z</dcterms:created>
  <dcterms:modified xsi:type="dcterms:W3CDTF">2020-12-30T15:51:47Z</dcterms:modified>
</cp:coreProperties>
</file>